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2" r:id="rId5"/>
    <p:sldId id="329" r:id="rId6"/>
    <p:sldId id="331" r:id="rId7"/>
    <p:sldId id="330" r:id="rId8"/>
    <p:sldId id="332" r:id="rId9"/>
    <p:sldId id="333" r:id="rId10"/>
    <p:sldId id="334" r:id="rId11"/>
    <p:sldId id="335" r:id="rId12"/>
    <p:sldId id="336" r:id="rId13"/>
    <p:sldId id="317" r:id="rId14"/>
    <p:sldId id="319" r:id="rId15"/>
    <p:sldId id="323" r:id="rId16"/>
    <p:sldId id="324" r:id="rId17"/>
    <p:sldId id="325" r:id="rId18"/>
    <p:sldId id="326" r:id="rId19"/>
    <p:sldId id="318" r:id="rId20"/>
    <p:sldId id="327" r:id="rId21"/>
    <p:sldId id="328" r:id="rId22"/>
    <p:sldId id="315" r:id="rId23"/>
    <p:sldId id="337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88" autoAdjust="0"/>
  </p:normalViewPr>
  <p:slideViewPr>
    <p:cSldViewPr snapToGrid="0">
      <p:cViewPr>
        <p:scale>
          <a:sx n="77" d="100"/>
          <a:sy n="77" d="100"/>
        </p:scale>
        <p:origin x="86" y="91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5.mp4"/><Relationship Id="rId7" Type="http://schemas.openxmlformats.org/officeDocument/2006/relationships/image" Target="../media/image10.png"/><Relationship Id="rId2" Type="http://schemas.microsoft.com/office/2007/relationships/media" Target="../media/media15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0.xml"/><Relationship Id="rId5" Type="http://schemas.openxmlformats.org/officeDocument/2006/relationships/audio" Target="../media/media16.m4a"/><Relationship Id="rId4" Type="http://schemas.microsoft.com/office/2007/relationships/media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5185821" cy="5253089"/>
          </a:xfrm>
        </p:spPr>
        <p:txBody>
          <a:bodyPr/>
          <a:lstStyle/>
          <a:p>
            <a:r>
              <a:rPr lang="en-US" dirty="0"/>
              <a:t>Review of Version 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BEEE12-B498-56A8-7263-085AECAD2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5"/>
    </mc:Choice>
    <mc:Fallback xmlns="">
      <p:transition spd="slow" advTm="4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 dirty="0"/>
              <a:t>Issues and Solutions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B96403-24F7-8007-0668-A424C9834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3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2"/>
    </mc:Choice>
    <mc:Fallback xmlns="">
      <p:transition spd="slow" advTm="8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Starting with Matplotlib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42008-8017-76E5-ABC0-3240106887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5" y="2057401"/>
            <a:ext cx="3068678" cy="41194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Unable to create nice aesthetics with hovering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Couldn’t find a solution to having a vertical line that could be used to select certain dates to evaluate EVM metrics over time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C56CBAD-CC0A-DA2E-74EA-9520FC20DF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528FF4-3140-5347-7B3E-9A239ED941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5191125" y="2229022"/>
            <a:ext cx="6086475" cy="3776319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E02A627-5949-0762-0EB5-665F65233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16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3"/>
    </mc:Choice>
    <mc:Fallback xmlns="">
      <p:transition spd="slow" advTm="3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/>
          <a:p>
            <a:r>
              <a:rPr lang="en-US" dirty="0"/>
              <a:t>Transitioned to </a:t>
            </a:r>
            <a:r>
              <a:rPr lang="en-US" dirty="0" err="1"/>
              <a:t>Pyplot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7070CD-E1B3-9F25-1152-29E27FD814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/>
        </p:blipFill>
        <p:spPr>
          <a:xfrm>
            <a:off x="915600" y="69533"/>
            <a:ext cx="10361995" cy="3289934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42008-8017-76E5-ABC0-3240106887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828" y="5228488"/>
            <a:ext cx="9923770" cy="1368256"/>
          </a:xfrm>
        </p:spPr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Annotations are more </a:t>
            </a:r>
            <a:r>
              <a:rPr lang="en-US" dirty="0" err="1"/>
              <a:t>customizeable</a:t>
            </a:r>
            <a:r>
              <a:rPr lang="en-US" dirty="0"/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 a solution for users to mouse over a time, see a vertical bar, and the EVM metrics for that time period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Legend and other elements are highly </a:t>
            </a:r>
            <a:r>
              <a:rPr lang="en-US" dirty="0" err="1"/>
              <a:t>customizeable</a:t>
            </a:r>
            <a:endParaRPr lang="en-US" dirty="0"/>
          </a:p>
        </p:txBody>
      </p:sp>
      <p:sp>
        <p:nvSpPr>
          <p:cNvPr id="13" name="Slide Number Placeholder 4" hidden="1">
            <a:extLst>
              <a:ext uri="{FF2B5EF4-FFF2-40B4-BE49-F238E27FC236}">
                <a16:creationId xmlns:a16="http://schemas.microsoft.com/office/drawing/2014/main" id="{7C56CBAD-CC0A-DA2E-74EA-9520FC20DF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04AC3D5-1BC9-60D3-4771-FB02C07F1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51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51"/>
    </mc:Choice>
    <mc:Fallback xmlns="">
      <p:transition spd="slow" advTm="65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Started with </a:t>
            </a:r>
            <a:r>
              <a:rPr lang="en-US" dirty="0" err="1"/>
              <a:t>Tkinter</a:t>
            </a:r>
            <a:r>
              <a:rPr lang="en-US" dirty="0"/>
              <a:t> for the UX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42008-8017-76E5-ABC0-3240106887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Started with </a:t>
            </a:r>
            <a:r>
              <a:rPr lang="en-US" dirty="0" err="1"/>
              <a:t>Tkinter</a:t>
            </a:r>
            <a:r>
              <a:rPr lang="en-US" dirty="0"/>
              <a:t> out of familiarity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Struggled to get it to look nice aesthetically and quickly opted for functionality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While it worked with Matplotlib it is not compatible with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13" name="Slide Number Placeholder 4" hidden="1">
            <a:extLst>
              <a:ext uri="{FF2B5EF4-FFF2-40B4-BE49-F238E27FC236}">
                <a16:creationId xmlns:a16="http://schemas.microsoft.com/office/drawing/2014/main" id="{7C56CBAD-CC0A-DA2E-74EA-9520FC20DF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Table Placeholder 7">
            <a:extLst>
              <a:ext uri="{FF2B5EF4-FFF2-40B4-BE49-F238E27FC236}">
                <a16:creationId xmlns:a16="http://schemas.microsoft.com/office/drawing/2014/main" id="{12797B7F-8E86-2898-A9C1-E528DBA94EAF}"/>
              </a:ext>
            </a:extLst>
          </p:cNvPr>
          <p:cNvPicPr>
            <a:picLocks noGrp="1" noChangeAspect="1"/>
          </p:cNvPicPr>
          <p:nvPr>
            <p:ph type="tbl" sz="quarter" idx="12"/>
          </p:nvPr>
        </p:nvPicPr>
        <p:blipFill>
          <a:blip r:embed="rId4"/>
          <a:stretch>
            <a:fillRect/>
          </a:stretch>
        </p:blipFill>
        <p:spPr>
          <a:xfrm>
            <a:off x="5097463" y="2377980"/>
            <a:ext cx="6180137" cy="321646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FBEAEF0-4AD9-642B-54B0-12956C71B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99"/>
    </mc:Choice>
    <mc:Fallback xmlns="">
      <p:transition spd="slow" advTm="4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Experimented with Dash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42008-8017-76E5-ABC0-3240106887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Dash is part of the same library as </a:t>
            </a:r>
            <a:r>
              <a:rPr lang="en-US" dirty="0" err="1"/>
              <a:t>Pyplot</a:t>
            </a:r>
            <a:r>
              <a:rPr lang="en-US" dirty="0"/>
              <a:t> and seemed like a good option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Slider bar functionality seemed limited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lide Number Placeholder 4" hidden="1">
            <a:extLst>
              <a:ext uri="{FF2B5EF4-FFF2-40B4-BE49-F238E27FC236}">
                <a16:creationId xmlns:a16="http://schemas.microsoft.com/office/drawing/2014/main" id="{7C56CBAD-CC0A-DA2E-74EA-9520FC20DF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Table Placeholder 3">
            <a:extLst>
              <a:ext uri="{FF2B5EF4-FFF2-40B4-BE49-F238E27FC236}">
                <a16:creationId xmlns:a16="http://schemas.microsoft.com/office/drawing/2014/main" id="{8426D66E-44DE-DBF2-7E12-E8B28788C7F9}"/>
              </a:ext>
            </a:extLst>
          </p:cNvPr>
          <p:cNvPicPr>
            <a:picLocks noGrp="1" noChangeAspect="1"/>
          </p:cNvPicPr>
          <p:nvPr>
            <p:ph type="tbl" sz="quarter" idx="12"/>
          </p:nvPr>
        </p:nvPicPr>
        <p:blipFill>
          <a:blip r:embed="rId4"/>
          <a:stretch>
            <a:fillRect/>
          </a:stretch>
        </p:blipFill>
        <p:spPr>
          <a:xfrm>
            <a:off x="5097463" y="2487998"/>
            <a:ext cx="6180137" cy="299642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D918828-A7F4-A14C-87E8-816EB8AC4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47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1"/>
    </mc:Choice>
    <mc:Fallback xmlns="">
      <p:transition spd="slow" advTm="2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Decided to use </a:t>
            </a:r>
            <a:r>
              <a:rPr lang="en-US" dirty="0" err="1"/>
              <a:t>Streamlit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42008-8017-76E5-ABC0-3240106887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provided both flexibility in UI design and ease of integration with plotting libraries like </a:t>
            </a:r>
            <a:r>
              <a:rPr lang="en-US" dirty="0" err="1"/>
              <a:t>Plotly</a:t>
            </a:r>
            <a:r>
              <a:rPr lang="en-US" dirty="0"/>
              <a:t>. It allowed me to build a responsive and clean interface for the EVM tool.</a:t>
            </a:r>
          </a:p>
        </p:txBody>
      </p:sp>
      <p:sp>
        <p:nvSpPr>
          <p:cNvPr id="13" name="Slide Number Placeholder 4" hidden="1">
            <a:extLst>
              <a:ext uri="{FF2B5EF4-FFF2-40B4-BE49-F238E27FC236}">
                <a16:creationId xmlns:a16="http://schemas.microsoft.com/office/drawing/2014/main" id="{7C56CBAD-CC0A-DA2E-74EA-9520FC20DF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20241014-0155-11.1098329">
            <a:hlinkClick r:id="" action="ppaction://media"/>
            <a:extLst>
              <a:ext uri="{FF2B5EF4-FFF2-40B4-BE49-F238E27FC236}">
                <a16:creationId xmlns:a16="http://schemas.microsoft.com/office/drawing/2014/main" id="{88E89503-8E4F-0CF2-C0FC-C9C1C3BE044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8413" y="2051976"/>
            <a:ext cx="5629274" cy="454126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5DC35F3-6E9F-E00B-EB89-1FCD4A084A3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9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65"/>
    </mc:Choice>
    <mc:Fallback xmlns="">
      <p:transition spd="slow" advTm="65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79" objId="6"/>
        <p14:triggerEvt type="onClick" time="11681" objId="6"/>
        <p14:stopEvt time="46396" objId="6"/>
        <p14:playEvt time="63315" objId="6"/>
        <p14:stopEvt time="65325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/>
          <a:lstStyle/>
          <a:p>
            <a:r>
              <a:rPr lang="en-US" dirty="0"/>
              <a:t>Other Obstacles That were Overcome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E570-1B5E-FFD1-485D-D77E4E6FE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/>
          <a:lstStyle/>
          <a:p>
            <a:r>
              <a:rPr lang="en-US" dirty="0"/>
              <a:t>Organization of the code started off very poor</a:t>
            </a:r>
          </a:p>
          <a:p>
            <a:r>
              <a:rPr lang="en-US" dirty="0"/>
              <a:t>Curiosity and trying out several different approaches created a confusing mess of files and functions</a:t>
            </a:r>
          </a:p>
          <a:p>
            <a:pPr lvl="1"/>
            <a:r>
              <a:rPr lang="en-US" dirty="0"/>
              <a:t>Decided to create a new file and take a more methodical approach once establishing </a:t>
            </a:r>
            <a:r>
              <a:rPr lang="en-US" dirty="0" err="1"/>
              <a:t>Pyplot</a:t>
            </a:r>
            <a:r>
              <a:rPr lang="en-US" dirty="0"/>
              <a:t> and </a:t>
            </a:r>
            <a:r>
              <a:rPr lang="en-US" dirty="0" err="1"/>
              <a:t>streamlit</a:t>
            </a:r>
            <a:r>
              <a:rPr lang="en-US" dirty="0"/>
              <a:t> would be my primary libraries</a:t>
            </a:r>
          </a:p>
          <a:p>
            <a:r>
              <a:rPr lang="en-US" dirty="0"/>
              <a:t>Difficulty in debugging efficiently (thank you for the great tips)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4F41AD1-9095-2DB3-5C04-836D22FA0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4"/>
    </mc:Choice>
    <mc:Fallback>
      <p:transition spd="slow" advTm="32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/>
          <a:lstStyle/>
          <a:p>
            <a:r>
              <a:rPr lang="en-US" dirty="0"/>
              <a:t>Outstanding Issues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E570-1B5E-FFD1-485D-D77E4E6FE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Dark mode view is unreadable with the axis</a:t>
            </a:r>
          </a:p>
          <a:p>
            <a:pPr lvl="1"/>
            <a:r>
              <a:rPr lang="en-US" dirty="0"/>
              <a:t>Thank you for the feedback and tips on this</a:t>
            </a:r>
          </a:p>
          <a:p>
            <a:r>
              <a:rPr lang="en-US" dirty="0"/>
              <a:t>Currently the transition to the chart page is slow</a:t>
            </a:r>
          </a:p>
          <a:p>
            <a:pPr lvl="1"/>
            <a:r>
              <a:rPr lang="en-US" dirty="0"/>
              <a:t>Shows artifacts from the previous page before it finishes rendering</a:t>
            </a:r>
          </a:p>
          <a:p>
            <a:pPr lvl="1"/>
            <a:r>
              <a:rPr lang="en-US" dirty="0"/>
              <a:t>Can reduce dataset being processed, currently looks at each day for data but can be cumulative over a month</a:t>
            </a:r>
          </a:p>
          <a:p>
            <a:r>
              <a:rPr lang="en-US" dirty="0"/>
              <a:t>Concern with speed as user updates slider values once the functionality is added</a:t>
            </a:r>
          </a:p>
          <a:p>
            <a:pPr lvl="1"/>
            <a:r>
              <a:rPr lang="en-US" dirty="0"/>
              <a:t>Currently takes a while to render the chart</a:t>
            </a:r>
          </a:p>
          <a:p>
            <a:pPr lvl="1"/>
            <a:r>
              <a:rPr lang="en-US" dirty="0"/>
              <a:t>If it is too slow, will have to implement a button that updates the charts on user request rather than instantly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61F1DF5-80A5-9CDE-1E96-41CC835CD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769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6"/>
    </mc:Choice>
    <mc:Fallback>
      <p:transition spd="slow" advTm="3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 dirty="0"/>
              <a:t>Milestones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8ADEC9-316C-9813-7673-C0FDE3FEC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02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"/>
    </mc:Choice>
    <mc:Fallback xmlns="">
      <p:transition spd="slow" advTm="3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15354-374E-4710-792F-592E588B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ZA" dirty="0"/>
              <a:t>Future Milestones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D951B-D6C0-AB0A-0FFD-23670BE643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5" y="2057401"/>
            <a:ext cx="3068678" cy="4119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slider bars or way for users to interact with the data</a:t>
            </a:r>
          </a:p>
          <a:p>
            <a:r>
              <a:rPr lang="en-US" dirty="0"/>
              <a:t>Modify the plotted data to summarize data by month rather than by day to reduce the size</a:t>
            </a:r>
          </a:p>
          <a:p>
            <a:r>
              <a:rPr lang="en-US" dirty="0"/>
              <a:t>Refine the charts to be more readable</a:t>
            </a:r>
          </a:p>
          <a:p>
            <a:r>
              <a:rPr lang="en-US" dirty="0"/>
              <a:t>Deploy the App</a:t>
            </a:r>
          </a:p>
          <a:p>
            <a:r>
              <a:rPr lang="en-US" dirty="0"/>
              <a:t>Complete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6543-DA8C-CEE2-0E13-19DE61C134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8FD9AB5-9029-C0DF-24C4-EB843EEAE6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/>
        </p:blipFill>
        <p:spPr>
          <a:xfrm>
            <a:off x="5191125" y="3147436"/>
            <a:ext cx="6086475" cy="1939490"/>
          </a:xfrm>
          <a:prstGeom prst="rect">
            <a:avLst/>
          </a:prstGeom>
          <a:noFill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C8B5AB-9930-2D88-A7DF-14D27DCAA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20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65"/>
    </mc:Choice>
    <mc:Fallback xmlns="">
      <p:transition spd="slow" advTm="22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 dirty="0"/>
              <a:t>Implementation Features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D3F3D86-990B-079F-4B2F-E759C1D46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317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1"/>
    </mc:Choice>
    <mc:Fallback>
      <p:transition spd="slow" advTm="5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15354-374E-4710-792F-592E588B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US" dirty="0"/>
              <a:t>Reflections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D951B-D6C0-AB0A-0FFD-23670BE643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5" y="1636295"/>
            <a:ext cx="9937122" cy="45405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Satisfaction with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I’m generally satisfied with my progress, especially after finding </a:t>
            </a:r>
            <a:r>
              <a:rPr lang="en-US" dirty="0" err="1"/>
              <a:t>Streamlit</a:t>
            </a:r>
            <a:r>
              <a:rPr lang="en-US" dirty="0"/>
              <a:t>, which has been a game-changer for my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 vs. Reality</a:t>
            </a:r>
          </a:p>
          <a:p>
            <a:pPr marL="480060" lvl="1" indent="-342900">
              <a:buFont typeface="Arial" panose="020B0604020202020204" pitchFamily="34" charset="0"/>
              <a:buChar char="•"/>
            </a:pPr>
            <a:r>
              <a:rPr lang="en-US" dirty="0"/>
              <a:t>I underestimated how challenging it would be to find the right tools. I also didn’t anticipate how much time I would need to spend on organizing the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Lightbulb Moment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Realizing that I needed to step back and take a more methodical approach to organize the app was crucial.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key moment was discovering </a:t>
            </a:r>
            <a:r>
              <a:rPr lang="en-US" dirty="0" err="1"/>
              <a:t>Streamlit’s</a:t>
            </a:r>
            <a:r>
              <a:rPr lang="en-US" dirty="0"/>
              <a:t> flexibility, which perfectly suited my project’s needs for both visualization and UI control.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6543-DA8C-CEE2-0E13-19DE61C134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32DDDB8-67AE-6F9E-144C-2434087A5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59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34"/>
    </mc:Choice>
    <mc:Fallback xmlns="">
      <p:transition spd="slow" advTm="70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BF5C4D-CC6F-82EA-A754-6372AB1CD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"/>
    </mc:Choice>
    <mc:Fallback xmlns="">
      <p:transition spd="slow" advTm="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6603-ED55-9FC7-4001-913C6E77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Multi-Page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5061-7D82-F4C9-885C-FF8811035F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Implemented a session-based navigation system across three pages: </a:t>
            </a:r>
          </a:p>
          <a:p>
            <a:pPr lvl="1"/>
            <a:r>
              <a:rPr lang="en-US" dirty="0"/>
              <a:t>Upload Cost Data</a:t>
            </a:r>
          </a:p>
          <a:p>
            <a:pPr lvl="1"/>
            <a:r>
              <a:rPr lang="en-US" dirty="0"/>
              <a:t>Upload Attribute Data</a:t>
            </a:r>
          </a:p>
          <a:p>
            <a:pPr lvl="1"/>
            <a:r>
              <a:rPr lang="en-US" dirty="0"/>
              <a:t>View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B56E-793B-7056-1CEA-C6B892A24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5401D5B-9108-2848-71EF-29BA774DE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416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4"/>
    </mc:Choice>
    <mc:Fallback>
      <p:transition spd="slow" advTm="1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6603-ED55-9FC7-4001-913C6E7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Data Upload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5061-7D82-F4C9-885C-FF8811035F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4" y="2057401"/>
            <a:ext cx="4627186" cy="41194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Enables users to upload cost profiles and attribute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Previews uploaded files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60752C-C62E-B521-7934-4A638A0B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85" y="2117806"/>
            <a:ext cx="4609399" cy="399865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B56E-793B-7056-1CEA-C6B892A24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D7C161D-2DAD-D792-0E91-4424E9F0B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479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0"/>
    </mc:Choice>
    <mc:Fallback>
      <p:transition spd="slow" advTm="8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6603-ED55-9FC7-4001-913C6E7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EVM Calculations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5061-7D82-F4C9-885C-FF8811035F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4" y="2057401"/>
            <a:ext cx="4627186" cy="4119463"/>
          </a:xfrm>
        </p:spPr>
        <p:txBody>
          <a:bodyPr>
            <a:normAutofit/>
          </a:bodyPr>
          <a:lstStyle/>
          <a:p>
            <a:r>
              <a:rPr lang="en-US" dirty="0"/>
              <a:t>Visualizations to compare baseline vs. modified costs</a:t>
            </a:r>
          </a:p>
          <a:p>
            <a:pPr marL="571500" lvl="1" indent="-342900"/>
            <a:r>
              <a:rPr lang="en-US" dirty="0"/>
              <a:t>Cumulative line chart</a:t>
            </a:r>
          </a:p>
          <a:p>
            <a:pPr marL="571500" lvl="1" indent="-342900"/>
            <a:r>
              <a:rPr lang="en-US" dirty="0"/>
              <a:t>Bubble charts </a:t>
            </a:r>
          </a:p>
          <a:p>
            <a:pPr marL="342900" indent="-342900"/>
            <a:r>
              <a:rPr lang="en-US" dirty="0"/>
              <a:t>Core EVM metric calculations are displayed</a:t>
            </a:r>
          </a:p>
          <a:p>
            <a:pPr marL="571500" lvl="1" indent="-342900"/>
            <a:r>
              <a:rPr lang="en-US" dirty="0"/>
              <a:t>Cumulative metrics (EAC and BAC)</a:t>
            </a:r>
          </a:p>
          <a:p>
            <a:pPr marL="571500" lvl="1" indent="-342900"/>
            <a:r>
              <a:rPr lang="en-US" dirty="0"/>
              <a:t>Time phased metrics (PV, EV, CV, SV, PV, EV, and CV)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B56E-793B-7056-1CEA-C6B892A24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278AF7-129A-74BB-5B01-463E0EA94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0"/>
          <a:stretch/>
        </p:blipFill>
        <p:spPr>
          <a:xfrm>
            <a:off x="6292847" y="2222798"/>
            <a:ext cx="5682838" cy="3066958"/>
          </a:xfrm>
          <a:prstGeom prst="rect">
            <a:avLst/>
          </a:prstGeom>
          <a:noFill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51D321-0981-0E9E-A4CF-F9824AC37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35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30"/>
    </mc:Choice>
    <mc:Fallback xmlns="">
      <p:transition spd="slow" advTm="3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 dirty="0"/>
              <a:t>Remaining Features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C43BFF-D94A-4303-17D9-EB2A42EC6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297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6"/>
    </mc:Choice>
    <mc:Fallback>
      <p:transition spd="slow" advTm="4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B3F0-3366-FB1A-4B27-38231B40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 bars or user input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55573-09BF-8CD4-B33F-E717207404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CA601-689E-35F3-B3B1-A1AC4AE8A3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Add sliders to enable user input that modifies the output data</a:t>
            </a:r>
          </a:p>
          <a:p>
            <a:r>
              <a:rPr lang="en-US" dirty="0"/>
              <a:t>Should have an initial value that aligns with the attribute data</a:t>
            </a:r>
          </a:p>
          <a:p>
            <a:r>
              <a:rPr lang="en-US" dirty="0"/>
              <a:t>Should show the user the percent impact and what is impacted as they move the scale</a:t>
            </a:r>
          </a:p>
          <a:p>
            <a:r>
              <a:rPr lang="en-US" dirty="0"/>
              <a:t>If feasible, it should have the ability to update the plots in live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1A817-E72E-1591-9C12-21C69ACA68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3599-F2A5-04B5-2129-B7E80A70C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6" y="3082364"/>
            <a:ext cx="5357324" cy="184420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5015DEE-02B9-BE10-BF2D-68A23B88F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46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3"/>
    </mc:Choice>
    <mc:Fallback>
      <p:transition spd="slow" advTm="27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B3F0-3366-FB1A-4B27-38231B40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 Graphics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CA601-689E-35F3-B3B1-A1AC4AE8A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91670" y="2052736"/>
            <a:ext cx="3385912" cy="4800598"/>
          </a:xfrm>
        </p:spPr>
        <p:txBody>
          <a:bodyPr/>
          <a:lstStyle/>
          <a:p>
            <a:r>
              <a:rPr lang="en-US" dirty="0"/>
              <a:t>Currently the graphics don’t display well and need to be further refined</a:t>
            </a:r>
          </a:p>
          <a:p>
            <a:r>
              <a:rPr lang="en-US" dirty="0"/>
              <a:t>Particularly with dark mode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1A817-E72E-1591-9C12-21C69ACA68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FB035-AFF8-B87F-C16B-A0FF1B01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39" y="1815502"/>
            <a:ext cx="4179013" cy="2913107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D705814-AE71-2751-4F30-9750AF667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68FA9-2128-9659-E201-62258E3CA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129" y="3429000"/>
            <a:ext cx="4220419" cy="30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56"/>
    </mc:Choice>
    <mc:Fallback>
      <p:transition spd="slow" advTm="26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B3F0-3366-FB1A-4B27-38231B40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Optional: Compare two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CA601-689E-35F3-B3B1-A1AC4AE8A3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>
            <a:normAutofit/>
          </a:bodyPr>
          <a:lstStyle/>
          <a:p>
            <a:r>
              <a:rPr lang="en-US" dirty="0"/>
              <a:t>Users may want to compare this same  type of data between two files. Could provide the same charts comparing two data files instead as an additional mode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1A817-E72E-1591-9C12-21C69ACA68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AD46496-97A7-A577-C1EB-77CC4F292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107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6"/>
    </mc:Choice>
    <mc:Fallback>
      <p:transition spd="slow" advTm="15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purl.org/dc/elements/1.1/"/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{0EA2077F-CB78-4491-B877-99C4FBF7915B}tf78544816_win32</Template>
  <TotalTime>4462</TotalTime>
  <Words>702</Words>
  <Application>Microsoft Office PowerPoint</Application>
  <PresentationFormat>Widescreen</PresentationFormat>
  <Paragraphs>93</Paragraphs>
  <Slides>21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Tisa Offc Serif Pro</vt:lpstr>
      <vt:lpstr>Univers Light</vt:lpstr>
      <vt:lpstr>Custom</vt:lpstr>
      <vt:lpstr>Review of Version 1</vt:lpstr>
      <vt:lpstr>Implementation Features</vt:lpstr>
      <vt:lpstr>Multi-Page Navigation</vt:lpstr>
      <vt:lpstr>Data Upload &amp; Validation</vt:lpstr>
      <vt:lpstr>EVM Calculations and Visualization</vt:lpstr>
      <vt:lpstr>Remaining Features</vt:lpstr>
      <vt:lpstr>Add slide bars or user input</vt:lpstr>
      <vt:lpstr>Refine Graphics</vt:lpstr>
      <vt:lpstr>Optional: Compare two files</vt:lpstr>
      <vt:lpstr>Issues and Solutions</vt:lpstr>
      <vt:lpstr>Starting with Matplotlib</vt:lpstr>
      <vt:lpstr>Transitioned to Pyplot</vt:lpstr>
      <vt:lpstr>Started with Tkinter for the UX</vt:lpstr>
      <vt:lpstr>Experimented with Dash</vt:lpstr>
      <vt:lpstr>Decided to use Streamlit</vt:lpstr>
      <vt:lpstr>Other Obstacles That were Overcome</vt:lpstr>
      <vt:lpstr>Outstanding Issues</vt:lpstr>
      <vt:lpstr>Milestones</vt:lpstr>
      <vt:lpstr>Future Milestones</vt:lpstr>
      <vt:lpstr>Reflections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Cassie</dc:creator>
  <cp:lastModifiedBy>Smith, Cassie</cp:lastModifiedBy>
  <cp:revision>3</cp:revision>
  <dcterms:created xsi:type="dcterms:W3CDTF">2024-10-14T01:35:47Z</dcterms:created>
  <dcterms:modified xsi:type="dcterms:W3CDTF">2024-10-17T04:01:05Z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